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8396"/>
    <a:srgbClr val="FF5D5D"/>
    <a:srgbClr val="944BFF"/>
    <a:srgbClr val="A1E7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6" autoAdjust="0"/>
    <p:restoredTop sz="85993" autoAdjust="0"/>
  </p:normalViewPr>
  <p:slideViewPr>
    <p:cSldViewPr snapToGrid="0">
      <p:cViewPr varScale="1">
        <p:scale>
          <a:sx n="61" d="100"/>
          <a:sy n="61" d="100"/>
        </p:scale>
        <p:origin x="192"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B56F9E-FC6D-4AB3-94D7-C99BE9D1CB3E}" type="datetimeFigureOut">
              <a:rPr lang="en-GB" smtClean="0"/>
              <a:t>07/07/2026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91EAD6-97A0-47C7-999B-5542570F3AC5}" type="slidenum">
              <a:rPr lang="en-GB" smtClean="0"/>
              <a:t>‹#›</a:t>
            </a:fld>
            <a:endParaRPr lang="en-GB"/>
          </a:p>
        </p:txBody>
      </p:sp>
    </p:spTree>
    <p:extLst>
      <p:ext uri="{BB962C8B-B14F-4D97-AF65-F5344CB8AC3E}">
        <p14:creationId xmlns:p14="http://schemas.microsoft.com/office/powerpoint/2010/main" val="2972957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5F79518-8CBD-4147-A008-057D84B2FB95}"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384265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F79518-8CBD-4147-A008-057D84B2FB95}"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228487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F79518-8CBD-4147-A008-057D84B2FB95}"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33970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F79518-8CBD-4147-A008-057D84B2FB95}"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3920579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5F79518-8CBD-4147-A008-057D84B2FB95}"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3107076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5F79518-8CBD-4147-A008-057D84B2FB95}" type="datetimeFigureOut">
              <a:rPr lang="en-GB" smtClean="0"/>
              <a:t>07/07/2026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2153158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5F79518-8CBD-4147-A008-057D84B2FB95}" type="datetimeFigureOut">
              <a:rPr lang="en-GB" smtClean="0"/>
              <a:t>07/07/2026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19585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5F79518-8CBD-4147-A008-057D84B2FB95}" type="datetimeFigureOut">
              <a:rPr lang="en-GB" smtClean="0"/>
              <a:t>07/07/2026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3449487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F79518-8CBD-4147-A008-057D84B2FB95}" type="datetimeFigureOut">
              <a:rPr lang="en-GB" smtClean="0"/>
              <a:t>07/07/2026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1598616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5F79518-8CBD-4147-A008-057D84B2FB95}" type="datetimeFigureOut">
              <a:rPr lang="en-GB" smtClean="0"/>
              <a:t>07/07/2026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3007831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5F79518-8CBD-4147-A008-057D84B2FB95}" type="datetimeFigureOut">
              <a:rPr lang="en-GB" smtClean="0"/>
              <a:t>07/07/2026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513126-1754-4051-9FD0-06E70B5130E9}" type="slidenum">
              <a:rPr lang="en-GB" smtClean="0"/>
              <a:t>‹#›</a:t>
            </a:fld>
            <a:endParaRPr lang="en-GB"/>
          </a:p>
        </p:txBody>
      </p:sp>
    </p:spTree>
    <p:extLst>
      <p:ext uri="{BB962C8B-B14F-4D97-AF65-F5344CB8AC3E}">
        <p14:creationId xmlns:p14="http://schemas.microsoft.com/office/powerpoint/2010/main" val="1149374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F79518-8CBD-4147-A008-057D84B2FB95}" type="datetimeFigureOut">
              <a:rPr lang="en-GB" smtClean="0"/>
              <a:t>07/07/2026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13126-1754-4051-9FD0-06E70B5130E9}" type="slidenum">
              <a:rPr lang="en-GB" smtClean="0"/>
              <a:t>‹#›</a:t>
            </a:fld>
            <a:endParaRPr lang="en-GB"/>
          </a:p>
        </p:txBody>
      </p:sp>
    </p:spTree>
    <p:extLst>
      <p:ext uri="{BB962C8B-B14F-4D97-AF65-F5344CB8AC3E}">
        <p14:creationId xmlns:p14="http://schemas.microsoft.com/office/powerpoint/2010/main" val="18469955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uolinvoices@leicester.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34C11-CD58-456D-805B-4CE8EED13B66}"/>
              </a:ext>
            </a:extLst>
          </p:cNvPr>
          <p:cNvSpPr>
            <a:spLocks noGrp="1"/>
          </p:cNvSpPr>
          <p:nvPr>
            <p:ph type="title" idx="4294967295"/>
          </p:nvPr>
        </p:nvSpPr>
        <p:spPr>
          <a:xfrm>
            <a:off x="-174661" y="-160581"/>
            <a:ext cx="11394041" cy="95544"/>
          </a:xfrm>
        </p:spPr>
        <p:txBody>
          <a:bodyPr>
            <a:normAutofit fontScale="90000"/>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4400" b="1" kern="1200" dirty="0">
                <a:solidFill>
                  <a:schemeClr val="tx1"/>
                </a:solidFill>
                <a:effectLst/>
                <a:latin typeface="+mj-lt"/>
                <a:ea typeface="+mj-ea"/>
                <a:cs typeface="+mj-cs"/>
              </a:rPr>
              <a:t>Public Involvement Development Fund Flow Chart</a:t>
            </a:r>
            <a:endParaRPr lang="en-GB" dirty="0">
              <a:effectLst/>
            </a:endParaRPr>
          </a:p>
          <a:p>
            <a:endParaRPr lang="en-GB" dirty="0"/>
          </a:p>
        </p:txBody>
      </p:sp>
      <p:sp>
        <p:nvSpPr>
          <p:cNvPr id="4" name="TextBox 3">
            <a:extLst>
              <a:ext uri="{FF2B5EF4-FFF2-40B4-BE49-F238E27FC236}">
                <a16:creationId xmlns:a16="http://schemas.microsoft.com/office/drawing/2014/main" id="{672EC96D-860C-42CA-92DB-A4FFCEF38117}"/>
              </a:ext>
              <a:ext uri="{C183D7F6-B498-43B3-948B-1728B52AA6E4}">
                <adec:decorative xmlns:adec="http://schemas.microsoft.com/office/drawing/2017/decorative" val="1"/>
              </a:ext>
            </a:extLst>
          </p:cNvPr>
          <p:cNvSpPr txBox="1"/>
          <p:nvPr/>
        </p:nvSpPr>
        <p:spPr>
          <a:xfrm>
            <a:off x="1636727" y="0"/>
            <a:ext cx="6984925" cy="369332"/>
          </a:xfrm>
          <a:prstGeom prst="rect">
            <a:avLst/>
          </a:prstGeom>
          <a:noFill/>
        </p:spPr>
        <p:txBody>
          <a:bodyPr wrap="none" rtlCol="0">
            <a:spAutoFit/>
          </a:bodyPr>
          <a:lstStyle/>
          <a:p>
            <a:pPr algn="ctr"/>
            <a:r>
              <a:rPr lang="en-GB" b="1" dirty="0">
                <a:latin typeface="Segoe UI" panose="020B0502040204020203" pitchFamily="34" charset="0"/>
                <a:cs typeface="Segoe UI" panose="020B0502040204020203" pitchFamily="34" charset="0"/>
              </a:rPr>
              <a:t>Public Involvement and Engagement Resource Fund Flow Chart</a:t>
            </a:r>
          </a:p>
        </p:txBody>
      </p:sp>
      <p:sp>
        <p:nvSpPr>
          <p:cNvPr id="5" name="Rectangle 4">
            <a:extLst>
              <a:ext uri="{FF2B5EF4-FFF2-40B4-BE49-F238E27FC236}">
                <a16:creationId xmlns:a16="http://schemas.microsoft.com/office/drawing/2014/main" id="{EA5642BC-F7DD-4F37-8773-4B1660C877A0}"/>
              </a:ext>
            </a:extLst>
          </p:cNvPr>
          <p:cNvSpPr/>
          <p:nvPr/>
        </p:nvSpPr>
        <p:spPr>
          <a:xfrm>
            <a:off x="303029" y="425865"/>
            <a:ext cx="9356648" cy="79618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en-GB" sz="1400" b="1" dirty="0">
                <a:solidFill>
                  <a:schemeClr val="bg1"/>
                </a:solidFill>
                <a:latin typeface="Segoe UI" panose="020B0502040204020203" pitchFamily="34" charset="0"/>
                <a:cs typeface="Segoe UI" panose="020B0502040204020203" pitchFamily="34" charset="0"/>
              </a:rPr>
              <a:t>Public Involvement Clinic Appointment - 1 hour Time Slot</a:t>
            </a:r>
          </a:p>
          <a:p>
            <a:pPr marL="197825" indent="-197825">
              <a:lnSpc>
                <a:spcPct val="120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PPI Lead will discuss PIER award, including the importance of identifying a Finance Contact</a:t>
            </a:r>
          </a:p>
          <a:p>
            <a:pPr marL="197825" indent="-197825">
              <a:lnSpc>
                <a:spcPct val="120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PIER application form shared with researcher to complete and return to PPI Lead </a:t>
            </a:r>
          </a:p>
        </p:txBody>
      </p:sp>
      <p:cxnSp>
        <p:nvCxnSpPr>
          <p:cNvPr id="46" name="Straight Arrow Connector 45" descr="process flow">
            <a:extLst>
              <a:ext uri="{FF2B5EF4-FFF2-40B4-BE49-F238E27FC236}">
                <a16:creationId xmlns:a16="http://schemas.microsoft.com/office/drawing/2014/main" id="{0BDBF0BE-BAF2-4CFB-821B-96693555F6B2}"/>
              </a:ext>
            </a:extLst>
          </p:cNvPr>
          <p:cNvCxnSpPr>
            <a:cxnSpLocks/>
            <a:stCxn id="5" idx="2"/>
            <a:endCxn id="14" idx="0"/>
          </p:cNvCxnSpPr>
          <p:nvPr/>
        </p:nvCxnSpPr>
        <p:spPr>
          <a:xfrm>
            <a:off x="4981353" y="1222046"/>
            <a:ext cx="0" cy="20036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FCC2A38-C44C-4D95-BE12-5EFA87F07681}"/>
              </a:ext>
            </a:extLst>
          </p:cNvPr>
          <p:cNvSpPr/>
          <p:nvPr/>
        </p:nvSpPr>
        <p:spPr>
          <a:xfrm>
            <a:off x="303029" y="1422407"/>
            <a:ext cx="9356648" cy="79618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97825" indent="-197825">
              <a:lnSpc>
                <a:spcPct val="120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Completed PIER application discussed and amended as necessary via email or a separate meeting with PPI Lead</a:t>
            </a:r>
          </a:p>
          <a:p>
            <a:pPr marL="197825" indent="-197825">
              <a:lnSpc>
                <a:spcPct val="120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PIER approved by PPI Lead who will then set up an evaluation meeting with researcher to take place in 16 weeks time. The date of the evaluation meeting will be in the approval letter sent out by the Finance Administrator. </a:t>
            </a:r>
          </a:p>
        </p:txBody>
      </p:sp>
      <p:cxnSp>
        <p:nvCxnSpPr>
          <p:cNvPr id="28" name="Connector: Elbow 27" descr="process flow required actions for the PPI lead">
            <a:extLst>
              <a:ext uri="{FF2B5EF4-FFF2-40B4-BE49-F238E27FC236}">
                <a16:creationId xmlns:a16="http://schemas.microsoft.com/office/drawing/2014/main" id="{18DF740A-9049-4D4F-917F-E660361D0CC0}"/>
              </a:ext>
            </a:extLst>
          </p:cNvPr>
          <p:cNvCxnSpPr>
            <a:cxnSpLocks/>
            <a:stCxn id="14" idx="2"/>
            <a:endCxn id="6" idx="0"/>
          </p:cNvCxnSpPr>
          <p:nvPr/>
        </p:nvCxnSpPr>
        <p:spPr>
          <a:xfrm rot="5400000">
            <a:off x="3325364" y="857591"/>
            <a:ext cx="294992" cy="3016987"/>
          </a:xfrm>
          <a:prstGeom prst="bentConnector3">
            <a:avLst>
              <a:gd name="adj1" fmla="val 50000"/>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54096829-C490-4A9A-A712-175C7D5E5521}"/>
              </a:ext>
            </a:extLst>
          </p:cNvPr>
          <p:cNvSpPr/>
          <p:nvPr/>
        </p:nvSpPr>
        <p:spPr>
          <a:xfrm>
            <a:off x="303030" y="2513580"/>
            <a:ext cx="3322672" cy="108329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14000"/>
              </a:lnSpc>
            </a:pPr>
            <a:r>
              <a:rPr lang="en-GB" sz="1400" b="1" dirty="0">
                <a:solidFill>
                  <a:schemeClr val="bg1"/>
                </a:solidFill>
                <a:latin typeface="Segoe UI" panose="020B0502040204020203" pitchFamily="34" charset="0"/>
                <a:cs typeface="Segoe UI" panose="020B0502040204020203" pitchFamily="34" charset="0"/>
              </a:rPr>
              <a:t>PPI Lead Responsibilities</a:t>
            </a:r>
          </a:p>
          <a:p>
            <a:pPr marL="197825" indent="-197825">
              <a:lnSpc>
                <a:spcPct val="114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Add PIER Form to Database</a:t>
            </a:r>
          </a:p>
          <a:p>
            <a:pPr marL="197825" indent="-197825">
              <a:lnSpc>
                <a:spcPct val="114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Inform PIER Admin that PIER approved</a:t>
            </a:r>
          </a:p>
        </p:txBody>
      </p:sp>
      <p:cxnSp>
        <p:nvCxnSpPr>
          <p:cNvPr id="31" name="Connector: Elbow 30" descr="process leads to actions needed by the administrator">
            <a:extLst>
              <a:ext uri="{FF2B5EF4-FFF2-40B4-BE49-F238E27FC236}">
                <a16:creationId xmlns:a16="http://schemas.microsoft.com/office/drawing/2014/main" id="{F8CBD915-941F-48AA-9545-653D6D569F69}"/>
              </a:ext>
            </a:extLst>
          </p:cNvPr>
          <p:cNvCxnSpPr>
            <a:cxnSpLocks/>
            <a:stCxn id="14" idx="2"/>
            <a:endCxn id="7" idx="0"/>
          </p:cNvCxnSpPr>
          <p:nvPr/>
        </p:nvCxnSpPr>
        <p:spPr>
          <a:xfrm rot="16200000" flipH="1">
            <a:off x="5686755" y="1513185"/>
            <a:ext cx="293063" cy="1703867"/>
          </a:xfrm>
          <a:prstGeom prst="bentConnector3">
            <a:avLst>
              <a:gd name="adj1" fmla="val 50000"/>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C2C6948B-B25E-4FFF-AD2D-35915E58200F}"/>
              </a:ext>
            </a:extLst>
          </p:cNvPr>
          <p:cNvSpPr/>
          <p:nvPr/>
        </p:nvSpPr>
        <p:spPr>
          <a:xfrm>
            <a:off x="3710762" y="2511651"/>
            <a:ext cx="5948915" cy="7961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14000"/>
              </a:lnSpc>
            </a:pPr>
            <a:r>
              <a:rPr lang="en-GB" sz="1400" b="1" dirty="0">
                <a:solidFill>
                  <a:schemeClr val="bg1"/>
                </a:solidFill>
                <a:latin typeface="Segoe UI" panose="020B0502040204020203" pitchFamily="34" charset="0"/>
                <a:cs typeface="Segoe UI" panose="020B0502040204020203" pitchFamily="34" charset="0"/>
              </a:rPr>
              <a:t>PPI Admin Responsibilities</a:t>
            </a:r>
          </a:p>
          <a:p>
            <a:pPr marL="197825" indent="-197825">
              <a:lnSpc>
                <a:spcPct val="114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Send out letter to researcher + finance contact re agreement / process</a:t>
            </a:r>
          </a:p>
          <a:p>
            <a:pPr marL="197825" indent="-197825">
              <a:lnSpc>
                <a:spcPct val="114000"/>
              </a:lnSpc>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Raise a ‘limit PO’ with the finance team</a:t>
            </a:r>
          </a:p>
          <a:p>
            <a:pPr marL="197825" indent="-197825">
              <a:lnSpc>
                <a:spcPct val="114000"/>
              </a:lnSpc>
              <a:buFont typeface="Arial" panose="020B0604020202020204" pitchFamily="34" charset="0"/>
              <a:buChar char="•"/>
            </a:pPr>
            <a:endParaRPr lang="en-GB" sz="1400" dirty="0">
              <a:solidFill>
                <a:schemeClr val="bg1"/>
              </a:solidFill>
              <a:latin typeface="Segoe UI" panose="020B0502040204020203" pitchFamily="34" charset="0"/>
              <a:cs typeface="Segoe UI" panose="020B0502040204020203" pitchFamily="34" charset="0"/>
            </a:endParaRPr>
          </a:p>
        </p:txBody>
      </p:sp>
      <p:sp>
        <p:nvSpPr>
          <p:cNvPr id="8" name="Rectangle 7">
            <a:extLst>
              <a:ext uri="{FF2B5EF4-FFF2-40B4-BE49-F238E27FC236}">
                <a16:creationId xmlns:a16="http://schemas.microsoft.com/office/drawing/2014/main" id="{2D590ED6-151C-4BBB-9F1E-B393AE3B22C1}"/>
              </a:ext>
            </a:extLst>
          </p:cNvPr>
          <p:cNvSpPr/>
          <p:nvPr/>
        </p:nvSpPr>
        <p:spPr>
          <a:xfrm>
            <a:off x="303029" y="3596879"/>
            <a:ext cx="9356648" cy="280166"/>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dirty="0">
                <a:solidFill>
                  <a:schemeClr val="tx1"/>
                </a:solidFill>
                <a:latin typeface="Segoe UI" panose="020B0502040204020203" pitchFamily="34" charset="0"/>
                <a:cs typeface="Segoe UI" panose="020B0502040204020203" pitchFamily="34" charset="0"/>
              </a:rPr>
              <a:t>Evaluation Meeting @ 16 weeks</a:t>
            </a:r>
          </a:p>
          <a:p>
            <a:endParaRPr lang="en-GB" sz="1400" b="1" dirty="0">
              <a:latin typeface="Segoe UI" panose="020B0502040204020203" pitchFamily="34" charset="0"/>
              <a:cs typeface="Segoe UI" panose="020B0502040204020203" pitchFamily="34" charset="0"/>
            </a:endParaRPr>
          </a:p>
        </p:txBody>
      </p:sp>
      <p:sp>
        <p:nvSpPr>
          <p:cNvPr id="34" name="Rectangle 33">
            <a:extLst>
              <a:ext uri="{FF2B5EF4-FFF2-40B4-BE49-F238E27FC236}">
                <a16:creationId xmlns:a16="http://schemas.microsoft.com/office/drawing/2014/main" id="{7F1D5AED-41EC-4D65-9EEF-8B0BC88E2302}"/>
              </a:ext>
            </a:extLst>
          </p:cNvPr>
          <p:cNvSpPr/>
          <p:nvPr/>
        </p:nvSpPr>
        <p:spPr>
          <a:xfrm>
            <a:off x="303029" y="3934401"/>
            <a:ext cx="9356648" cy="24015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bg1"/>
                </a:solidFill>
              </a:rPr>
              <a:t>PPI Lead Responsibilities</a:t>
            </a:r>
          </a:p>
        </p:txBody>
      </p:sp>
      <p:sp>
        <p:nvSpPr>
          <p:cNvPr id="10" name="Rectangle 9">
            <a:extLst>
              <a:ext uri="{FF2B5EF4-FFF2-40B4-BE49-F238E27FC236}">
                <a16:creationId xmlns:a16="http://schemas.microsoft.com/office/drawing/2014/main" id="{BB5A2C61-4895-41F4-8F53-B7999C2E0EB6}"/>
              </a:ext>
            </a:extLst>
          </p:cNvPr>
          <p:cNvSpPr/>
          <p:nvPr/>
        </p:nvSpPr>
        <p:spPr>
          <a:xfrm>
            <a:off x="303029" y="4174561"/>
            <a:ext cx="3147236" cy="1268181"/>
          </a:xfrm>
          <a:prstGeom prst="rect">
            <a:avLst/>
          </a:prstGeom>
          <a:solidFill>
            <a:srgbClr val="F583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tx1"/>
                </a:solidFill>
                <a:latin typeface="Segoe UI" panose="020B0502040204020203" pitchFamily="34" charset="0"/>
                <a:cs typeface="Segoe UI" panose="020B0502040204020203" pitchFamily="34" charset="0"/>
              </a:rPr>
              <a:t>Not Started Planned PPI</a:t>
            </a:r>
          </a:p>
          <a:p>
            <a:pPr marL="197825" indent="-197825">
              <a:buFont typeface="Arial" panose="020B0604020202020204" pitchFamily="34" charset="0"/>
              <a:buChar char="•"/>
            </a:pPr>
            <a:r>
              <a:rPr lang="en-GB" sz="1400" dirty="0">
                <a:solidFill>
                  <a:schemeClr val="tx1"/>
                </a:solidFill>
                <a:latin typeface="Segoe UI" panose="020B0502040204020203" pitchFamily="34" charset="0"/>
                <a:cs typeface="Segoe UI" panose="020B0502040204020203" pitchFamily="34" charset="0"/>
              </a:rPr>
              <a:t>Cancel PIER</a:t>
            </a:r>
          </a:p>
          <a:p>
            <a:pPr marL="197825" indent="-197825">
              <a:buFont typeface="Arial" panose="020B0604020202020204" pitchFamily="34" charset="0"/>
              <a:buChar char="•"/>
            </a:pPr>
            <a:r>
              <a:rPr lang="en-GB" sz="1400" dirty="0">
                <a:solidFill>
                  <a:schemeClr val="tx1"/>
                </a:solidFill>
                <a:latin typeface="Segoe UI" panose="020B0502040204020203" pitchFamily="34" charset="0"/>
                <a:cs typeface="Segoe UI" panose="020B0502040204020203" pitchFamily="34" charset="0"/>
              </a:rPr>
              <a:t>Researcher will need to start process again to access PIER funds</a:t>
            </a:r>
          </a:p>
          <a:p>
            <a:pPr marL="197825" indent="-197825">
              <a:buFont typeface="Arial" panose="020B0604020202020204" pitchFamily="34" charset="0"/>
              <a:buChar char="•"/>
            </a:pPr>
            <a:r>
              <a:rPr lang="en-GB" sz="1400" dirty="0">
                <a:solidFill>
                  <a:schemeClr val="tx1"/>
                </a:solidFill>
                <a:latin typeface="Segoe UI" panose="020B0502040204020203" pitchFamily="34" charset="0"/>
                <a:cs typeface="Segoe UI" panose="020B0502040204020203" pitchFamily="34" charset="0"/>
              </a:rPr>
              <a:t>Inform PPI Admin of cancellation</a:t>
            </a:r>
          </a:p>
        </p:txBody>
      </p:sp>
      <p:sp>
        <p:nvSpPr>
          <p:cNvPr id="9" name="Rectangle 8">
            <a:extLst>
              <a:ext uri="{FF2B5EF4-FFF2-40B4-BE49-F238E27FC236}">
                <a16:creationId xmlns:a16="http://schemas.microsoft.com/office/drawing/2014/main" id="{C0C7B1CE-CDD5-4CFF-AFAC-896226540213}"/>
              </a:ext>
            </a:extLst>
          </p:cNvPr>
          <p:cNvSpPr/>
          <p:nvPr/>
        </p:nvSpPr>
        <p:spPr>
          <a:xfrm>
            <a:off x="3514059" y="4174561"/>
            <a:ext cx="3040912" cy="126818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ysClr val="windowText" lastClr="000000"/>
                </a:solidFill>
                <a:latin typeface="Segoe UI" panose="020B0502040204020203" pitchFamily="34" charset="0"/>
                <a:cs typeface="Segoe UI" panose="020B0502040204020203" pitchFamily="34" charset="0"/>
              </a:rPr>
              <a:t>Still Doing Planned PPI</a:t>
            </a:r>
          </a:p>
          <a:p>
            <a:pPr marL="197825" indent="-197825">
              <a:buFont typeface="Arial" panose="020B0604020202020204" pitchFamily="34" charset="0"/>
              <a:buChar char="•"/>
            </a:pPr>
            <a:r>
              <a:rPr lang="en-GB" sz="1400" dirty="0">
                <a:solidFill>
                  <a:sysClr val="windowText" lastClr="000000"/>
                </a:solidFill>
                <a:latin typeface="Segoe UI" panose="020B0502040204020203" pitchFamily="34" charset="0"/>
                <a:cs typeface="Segoe UI" panose="020B0502040204020203" pitchFamily="34" charset="0"/>
              </a:rPr>
              <a:t>Arrange new date for evaluation </a:t>
            </a:r>
          </a:p>
          <a:p>
            <a:pPr marL="197825" indent="-197825">
              <a:buFont typeface="Arial" panose="020B0604020202020204" pitchFamily="34" charset="0"/>
              <a:buChar char="•"/>
            </a:pPr>
            <a:r>
              <a:rPr lang="en-GB" sz="1400" dirty="0">
                <a:solidFill>
                  <a:sysClr val="windowText" lastClr="000000"/>
                </a:solidFill>
                <a:latin typeface="Segoe UI" panose="020B0502040204020203" pitchFamily="34" charset="0"/>
                <a:cs typeface="Segoe UI" panose="020B0502040204020203" pitchFamily="34" charset="0"/>
              </a:rPr>
              <a:t>Inform PPI Admin of delay</a:t>
            </a:r>
          </a:p>
        </p:txBody>
      </p:sp>
      <p:sp>
        <p:nvSpPr>
          <p:cNvPr id="11" name="Rectangle 10">
            <a:extLst>
              <a:ext uri="{FF2B5EF4-FFF2-40B4-BE49-F238E27FC236}">
                <a16:creationId xmlns:a16="http://schemas.microsoft.com/office/drawing/2014/main" id="{2FC377A1-A4F0-47EE-9E77-01A094C57728}"/>
              </a:ext>
            </a:extLst>
          </p:cNvPr>
          <p:cNvSpPr/>
          <p:nvPr/>
        </p:nvSpPr>
        <p:spPr>
          <a:xfrm>
            <a:off x="6618765" y="4174561"/>
            <a:ext cx="3040912" cy="12681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ysClr val="windowText" lastClr="000000"/>
                </a:solidFill>
                <a:latin typeface="Segoe UI" panose="020B0502040204020203" pitchFamily="34" charset="0"/>
                <a:cs typeface="Segoe UI" panose="020B0502040204020203" pitchFamily="34" charset="0"/>
              </a:rPr>
              <a:t>Completed Planned PPI</a:t>
            </a:r>
          </a:p>
          <a:p>
            <a:pPr marL="285750" indent="-285750">
              <a:buFont typeface="Arial" panose="020B0604020202020204" pitchFamily="34" charset="0"/>
              <a:buChar char="•"/>
            </a:pPr>
            <a:r>
              <a:rPr lang="en-GB" sz="1400" dirty="0">
                <a:solidFill>
                  <a:sysClr val="windowText" lastClr="000000"/>
                </a:solidFill>
                <a:latin typeface="Segoe UI" panose="020B0502040204020203" pitchFamily="34" charset="0"/>
                <a:cs typeface="Segoe UI" panose="020B0502040204020203" pitchFamily="34" charset="0"/>
              </a:rPr>
              <a:t>Complete evaluation form</a:t>
            </a:r>
          </a:p>
          <a:p>
            <a:pPr marL="285750" indent="-285750">
              <a:buFont typeface="Arial" panose="020B0604020202020204" pitchFamily="34" charset="0"/>
              <a:buChar char="•"/>
            </a:pPr>
            <a:r>
              <a:rPr lang="en-GB" sz="1400" dirty="0">
                <a:solidFill>
                  <a:sysClr val="windowText" lastClr="000000"/>
                </a:solidFill>
                <a:latin typeface="Segoe UI" panose="020B0502040204020203" pitchFamily="34" charset="0"/>
                <a:cs typeface="Segoe UI" panose="020B0502040204020203" pitchFamily="34" charset="0"/>
              </a:rPr>
              <a:t>Upload form to database</a:t>
            </a:r>
          </a:p>
          <a:p>
            <a:pPr marL="285750" indent="-285750">
              <a:buFont typeface="Arial" panose="020B0604020202020204" pitchFamily="34" charset="0"/>
              <a:buChar char="•"/>
            </a:pPr>
            <a:r>
              <a:rPr lang="en-GB" sz="1400" dirty="0">
                <a:solidFill>
                  <a:sysClr val="windowText" lastClr="000000"/>
                </a:solidFill>
                <a:latin typeface="Segoe UI" panose="020B0502040204020203" pitchFamily="34" charset="0"/>
                <a:cs typeface="Segoe UI" panose="020B0502040204020203" pitchFamily="34" charset="0"/>
              </a:rPr>
              <a:t>Inform PPI admin invoice can be paid</a:t>
            </a:r>
          </a:p>
        </p:txBody>
      </p:sp>
      <p:cxnSp>
        <p:nvCxnSpPr>
          <p:cNvPr id="17" name="Connector: Elbow 16" descr="Completed PPI with evaluation leads to payment process">
            <a:extLst>
              <a:ext uri="{FF2B5EF4-FFF2-40B4-BE49-F238E27FC236}">
                <a16:creationId xmlns:a16="http://schemas.microsoft.com/office/drawing/2014/main" id="{89C1DC4D-7D8A-4EBC-848D-1BD14D48431C}"/>
              </a:ext>
            </a:extLst>
          </p:cNvPr>
          <p:cNvCxnSpPr>
            <a:cxnSpLocks/>
            <a:stCxn id="11" idx="2"/>
            <a:endCxn id="13" idx="0"/>
          </p:cNvCxnSpPr>
          <p:nvPr/>
        </p:nvCxnSpPr>
        <p:spPr>
          <a:xfrm rot="5400000">
            <a:off x="6467449" y="3956645"/>
            <a:ext cx="185677" cy="3157868"/>
          </a:xfrm>
          <a:prstGeom prst="bentConnector3">
            <a:avLst>
              <a:gd name="adj1" fmla="val 50000"/>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655FAC5F-3CF0-42A2-AEDB-5C381D643DE4}"/>
              </a:ext>
            </a:extLst>
          </p:cNvPr>
          <p:cNvSpPr/>
          <p:nvPr/>
        </p:nvSpPr>
        <p:spPr>
          <a:xfrm>
            <a:off x="303029" y="5628418"/>
            <a:ext cx="9356648" cy="1008675"/>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dirty="0">
                <a:solidFill>
                  <a:schemeClr val="bg1"/>
                </a:solidFill>
              </a:rPr>
              <a:t>PPI Admin Responsibilities</a:t>
            </a:r>
          </a:p>
          <a:p>
            <a:pPr marL="285750" indent="-285750">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Send PO number to researchers finance team so they can submit invoice</a:t>
            </a:r>
          </a:p>
          <a:p>
            <a:pPr marL="285750" indent="-285750">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Note payment will happen in 30 days</a:t>
            </a:r>
          </a:p>
          <a:p>
            <a:pPr marL="285750" indent="-285750">
              <a:buFont typeface="Arial" panose="020B0604020202020204" pitchFamily="34" charset="0"/>
              <a:buChar char="•"/>
            </a:pPr>
            <a:r>
              <a:rPr lang="en-GB" sz="1400" dirty="0">
                <a:solidFill>
                  <a:schemeClr val="bg1"/>
                </a:solidFill>
                <a:latin typeface="Segoe UI" panose="020B0502040204020203" pitchFamily="34" charset="0"/>
                <a:cs typeface="Segoe UI" panose="020B0502040204020203" pitchFamily="34" charset="0"/>
              </a:rPr>
              <a:t>Ask for invoice to be submitted to </a:t>
            </a:r>
            <a:r>
              <a:rPr lang="en-GB" sz="1400" dirty="0">
                <a:solidFill>
                  <a:schemeClr val="bg1"/>
                </a:solidFill>
                <a:latin typeface="Segoe UI" panose="020B0502040204020203" pitchFamily="34" charset="0"/>
                <a:cs typeface="Segoe UI" panose="020B0502040204020203" pitchFamily="34" charset="0"/>
                <a:hlinkClick r:id="rId2">
                  <a:extLst>
                    <a:ext uri="{A12FA001-AC4F-418D-AE19-62706E023703}">
                      <ahyp:hlinkClr xmlns:ahyp="http://schemas.microsoft.com/office/drawing/2018/hyperlinkcolor" val="tx"/>
                    </a:ext>
                  </a:extLst>
                </a:hlinkClick>
              </a:rPr>
              <a:t>uolinvoices@leicester.ac.uk</a:t>
            </a:r>
            <a:r>
              <a:rPr lang="en-GB" sz="1400" dirty="0">
                <a:solidFill>
                  <a:schemeClr val="bg1"/>
                </a:solidFill>
                <a:latin typeface="Segoe UI" panose="020B0502040204020203" pitchFamily="34" charset="0"/>
                <a:cs typeface="Segoe UI" panose="020B0502040204020203" pitchFamily="34" charset="0"/>
              </a:rPr>
              <a:t> and copy PPI Admin into email</a:t>
            </a:r>
          </a:p>
        </p:txBody>
      </p:sp>
    </p:spTree>
    <p:extLst>
      <p:ext uri="{BB962C8B-B14F-4D97-AF65-F5344CB8AC3E}">
        <p14:creationId xmlns:p14="http://schemas.microsoft.com/office/powerpoint/2010/main" val="9800115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9E6BB28EEA124C8EC1A7279B4B4238" ma:contentTypeVersion="14" ma:contentTypeDescription="Create a new document." ma:contentTypeScope="" ma:versionID="9cb8541234ea47051114ac08f9f901a7">
  <xsd:schema xmlns:xsd="http://www.w3.org/2001/XMLSchema" xmlns:xs="http://www.w3.org/2001/XMLSchema" xmlns:p="http://schemas.microsoft.com/office/2006/metadata/properties" xmlns:ns2="cc786dd3-627f-4afa-bab8-954da2529306" xmlns:ns3="c00f88d6-3ceb-430a-a97f-634a8fa89402" targetNamespace="http://schemas.microsoft.com/office/2006/metadata/properties" ma:root="true" ma:fieldsID="625b43808ab303fe2d8b756881e53cf2" ns2:_="" ns3:_="">
    <xsd:import namespace="cc786dd3-627f-4afa-bab8-954da2529306"/>
    <xsd:import namespace="c00f88d6-3ceb-430a-a97f-634a8fa8940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786dd3-627f-4afa-bab8-954da25293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023d89-6bf8-49d2-a6ae-99c0c7930fb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00f88d6-3ceb-430a-a97f-634a8fa8940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aa38da3-ad32-4a76-a2db-20d92e507c24}" ma:internalName="TaxCatchAll" ma:showField="CatchAllData" ma:web="c00f88d6-3ceb-430a-a97f-634a8fa894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c786dd3-627f-4afa-bab8-954da2529306">
      <Terms xmlns="http://schemas.microsoft.com/office/infopath/2007/PartnerControls"/>
    </lcf76f155ced4ddcb4097134ff3c332f>
    <TaxCatchAll xmlns="c00f88d6-3ceb-430a-a97f-634a8fa8940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8DAF1E-0A4A-4BA1-9D1F-A0C34E7171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786dd3-627f-4afa-bab8-954da2529306"/>
    <ds:schemaRef ds:uri="c00f88d6-3ceb-430a-a97f-634a8fa894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33669F-16EC-418E-8023-1F593C94F248}">
  <ds:schemaRefs>
    <ds:schemaRef ds:uri="http://schemas.microsoft.com/office/2006/metadata/properties"/>
    <ds:schemaRef ds:uri="http://schemas.microsoft.com/office/infopath/2007/PartnerControls"/>
    <ds:schemaRef ds:uri="cc786dd3-627f-4afa-bab8-954da2529306"/>
    <ds:schemaRef ds:uri="c00f88d6-3ceb-430a-a97f-634a8fa89402"/>
  </ds:schemaRefs>
</ds:datastoreItem>
</file>

<file path=customXml/itemProps3.xml><?xml version="1.0" encoding="utf-8"?>
<ds:datastoreItem xmlns:ds="http://schemas.openxmlformats.org/officeDocument/2006/customXml" ds:itemID="{EE8A92D9-9E08-4917-8F90-4293016496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10433</TotalTime>
  <Words>252</Words>
  <Application>Microsoft Office PowerPoint</Application>
  <PresentationFormat>A4 Paper (210x297 mm)</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Public Involvement Development Fund Flow Chart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Evley, Rachel S. (Dr.)</dc:creator>
  <cp:lastModifiedBy>Halbert, Louise</cp:lastModifiedBy>
  <cp:revision>21</cp:revision>
  <dcterms:created xsi:type="dcterms:W3CDTF">2023-09-26T08:49:27Z</dcterms:created>
  <dcterms:modified xsi:type="dcterms:W3CDTF">2026-07-07T12:57:34Z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0x010100569E6BB28EEA124C8EC1A7279B4B4238</vt:lpwstr>
  </property>
  <property fmtid="{D5CDD505-2E9C-101B-9397-08002B2CF9AE}" pid="3" name="MediaServiceImageTags">
    <vt:lpwstr/>
  </property>
</Properties>
</file>